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0" d="100"/>
          <a:sy n="40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52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8466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1936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467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495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455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5309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048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227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333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848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343AD-E2F3-4C76-BBFA-F92B756CEEAF}" type="datetimeFigureOut">
              <a:rPr lang="pl-PL" smtClean="0"/>
              <a:t>2018-09-30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D6A6C-CBBC-474C-BF4C-0230BBAD4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213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" y="0"/>
            <a:ext cx="9141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2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" y="0"/>
            <a:ext cx="9139642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79512" y="1556792"/>
            <a:ext cx="8964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l-PL" sz="2400" dirty="0" smtClean="0"/>
              <a:t>Z okazji uroczystego otwarcia </a:t>
            </a:r>
            <a:r>
              <a:rPr lang="pl-PL" sz="2400" dirty="0" err="1"/>
              <a:t>velostrady</a:t>
            </a:r>
            <a:r>
              <a:rPr lang="pl-PL" sz="2400" dirty="0"/>
              <a:t>, </a:t>
            </a:r>
            <a:r>
              <a:rPr lang="pl-PL" sz="2400" dirty="0" smtClean="0"/>
              <a:t>zorganizowaliśmy dziś spotkanie z cyklu Miasta Idei. </a:t>
            </a:r>
            <a:r>
              <a:rPr lang="pl-PL" sz="2400" dirty="0"/>
              <a:t>Na początku spotkaliśmy się z mieszkańcami na </a:t>
            </a:r>
            <a:r>
              <a:rPr lang="pl-PL" sz="2400" b="1" dirty="0"/>
              <a:t>warsztatach</a:t>
            </a:r>
            <a:r>
              <a:rPr lang="pl-PL" sz="2400" dirty="0"/>
              <a:t>. Chcieliśmy porozmawiać z nimi, </a:t>
            </a:r>
            <a:r>
              <a:rPr lang="pl-PL" sz="2400" b="1" dirty="0"/>
              <a:t>jak dalej miasto powinno inwestować w zrównoważoną mobilność, bo przecież </a:t>
            </a:r>
            <a:r>
              <a:rPr lang="pl-PL" sz="2400" b="1" dirty="0" err="1"/>
              <a:t>velostrada</a:t>
            </a:r>
            <a:r>
              <a:rPr lang="pl-PL" sz="2400" b="1" dirty="0"/>
              <a:t> to dopiero początek. </a:t>
            </a:r>
          </a:p>
        </p:txBody>
      </p:sp>
      <p:pic>
        <p:nvPicPr>
          <p:cNvPr id="1026" name="Picture 2" descr="C:\Users\dorpas\Desktop\rowerowc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972" y="3720986"/>
            <a:ext cx="4182685" cy="31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rpas\Desktop\jaw\velooo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20986"/>
            <a:ext cx="4185416" cy="31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71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" y="0"/>
            <a:ext cx="9139642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67544" y="1772816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hangingPunct="0"/>
            <a:r>
              <a:rPr lang="pl-PL" sz="2400" dirty="0"/>
              <a:t>Podczas warsztatów zadaliśmy naszym gościom kilka </a:t>
            </a:r>
            <a:r>
              <a:rPr lang="pl-PL" sz="2400" dirty="0" smtClean="0"/>
              <a:t>pytań</a:t>
            </a:r>
            <a:r>
              <a:rPr lang="pl-PL" sz="2400" dirty="0"/>
              <a:t>:</a:t>
            </a:r>
            <a:endParaRPr lang="pl-PL" sz="2400" dirty="0" smtClean="0"/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/>
              <a:t>Jak </a:t>
            </a:r>
            <a:r>
              <a:rPr lang="pl-PL" sz="2400" b="1" dirty="0"/>
              <a:t>zachęcić pracodawców</a:t>
            </a:r>
            <a:r>
              <a:rPr lang="pl-PL" sz="2400" dirty="0"/>
              <a:t>, by wspierali rowerzystów</a:t>
            </a:r>
            <a:r>
              <a:rPr lang="pl-PL" sz="2400" dirty="0" smtClean="0"/>
              <a:t>?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dirty="0" smtClean="0"/>
              <a:t>Czy </a:t>
            </a:r>
            <a:r>
              <a:rPr lang="pl-PL" sz="2400" b="1" dirty="0"/>
              <a:t>łączyć</a:t>
            </a:r>
            <a:r>
              <a:rPr lang="pl-PL" sz="2400" dirty="0"/>
              <a:t> ze sobą dobrymi drogami rowerowymi </a:t>
            </a:r>
            <a:r>
              <a:rPr lang="pl-PL" sz="2400" b="1" dirty="0"/>
              <a:t>miasta</a:t>
            </a:r>
            <a:r>
              <a:rPr lang="pl-PL" sz="2400" dirty="0"/>
              <a:t>? </a:t>
            </a:r>
            <a:endParaRPr lang="pl-PL" sz="2400" dirty="0" smtClean="0"/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b="1" dirty="0" smtClean="0"/>
              <a:t>Czy </a:t>
            </a:r>
            <a:r>
              <a:rPr lang="pl-PL" sz="2400" b="1" dirty="0"/>
              <a:t>zachować szlaki turystyczne</a:t>
            </a:r>
            <a:r>
              <a:rPr lang="pl-PL" sz="2400" b="1" dirty="0" smtClean="0"/>
              <a:t>?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/>
              <a:t>Co z </a:t>
            </a:r>
            <a:r>
              <a:rPr lang="pl-PL" sz="2400" b="1" dirty="0"/>
              <a:t>hulajnogami i rolkami</a:t>
            </a:r>
            <a:r>
              <a:rPr lang="pl-PL" sz="2400" dirty="0" smtClean="0"/>
              <a:t>?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b="1" dirty="0"/>
              <a:t>Ile</a:t>
            </a:r>
            <a:r>
              <a:rPr lang="pl-PL" sz="2400" dirty="0"/>
              <a:t> powinno być docelowo </a:t>
            </a:r>
            <a:r>
              <a:rPr lang="pl-PL" sz="2400" b="1" dirty="0"/>
              <a:t>stacji rowerowych? </a:t>
            </a:r>
            <a:endParaRPr lang="pl-PL" sz="2400" b="1" dirty="0" smtClean="0"/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dirty="0" smtClean="0"/>
              <a:t>Czy </a:t>
            </a:r>
            <a:r>
              <a:rPr lang="pl-PL" sz="2400" dirty="0"/>
              <a:t>budować specjalne </a:t>
            </a:r>
            <a:r>
              <a:rPr lang="pl-PL" sz="2400" b="1" dirty="0"/>
              <a:t>szlaki dla rolkarzy?</a:t>
            </a:r>
          </a:p>
        </p:txBody>
      </p:sp>
      <p:pic>
        <p:nvPicPr>
          <p:cNvPr id="3074" name="Picture 2" descr="C:\Users\dorpas\Desktop\jaw\velostrada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39319"/>
            <a:ext cx="309634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orpas\Desktop\jaw\velo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437112"/>
            <a:ext cx="3096345" cy="215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44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" y="0"/>
            <a:ext cx="9139642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323528" y="1628800"/>
            <a:ext cx="46805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l-PL" sz="2400" dirty="0"/>
              <a:t>Uczestniczy warsztatów podzielili się na </a:t>
            </a:r>
            <a:r>
              <a:rPr lang="pl-PL" sz="2400" b="1" dirty="0"/>
              <a:t>grupy</a:t>
            </a:r>
            <a:r>
              <a:rPr lang="pl-PL" sz="2400" dirty="0"/>
              <a:t>. Każda pracowała nad odpowiedzią na inne pytanie. Osoby, które zastanawiały się nad tym, </a:t>
            </a:r>
            <a:r>
              <a:rPr lang="pl-PL" sz="2400" b="1" dirty="0"/>
              <a:t>czy łączyć inne miasta drogami rowerowymi </a:t>
            </a:r>
            <a:r>
              <a:rPr lang="pl-PL" sz="2400" dirty="0"/>
              <a:t>nie miały wątpliwości, że to </a:t>
            </a:r>
            <a:r>
              <a:rPr lang="pl-PL" sz="2400" b="1" dirty="0">
                <a:solidFill>
                  <a:srgbClr val="FF0000"/>
                </a:solidFill>
              </a:rPr>
              <a:t>konieczne</a:t>
            </a:r>
            <a:r>
              <a:rPr lang="pl-PL" sz="2400" dirty="0"/>
              <a:t>. I to </a:t>
            </a:r>
            <a:r>
              <a:rPr lang="pl-PL" sz="2400" b="1" dirty="0"/>
              <a:t>bez</a:t>
            </a:r>
            <a:r>
              <a:rPr lang="pl-PL" sz="2400" dirty="0"/>
              <a:t> żadnych </a:t>
            </a:r>
            <a:r>
              <a:rPr lang="pl-PL" sz="2400" b="1" dirty="0"/>
              <a:t>wyjątków</a:t>
            </a:r>
            <a:r>
              <a:rPr lang="pl-PL" sz="2400" dirty="0"/>
              <a:t>, bo dziś nie da się dojechać wygodnie i bezpiecznie z Jaworzna do Mysłowic czy Sosnowca. Wskazano też na to, że </a:t>
            </a:r>
            <a:r>
              <a:rPr lang="pl-PL" sz="2400" b="1" dirty="0"/>
              <a:t>ruch rowerowy powinien być bezkolizyjny. </a:t>
            </a:r>
          </a:p>
        </p:txBody>
      </p:sp>
      <p:pic>
        <p:nvPicPr>
          <p:cNvPr id="2050" name="Picture 2" descr="C:\Users\dorpas\Desktop\rowerowcy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32856"/>
            <a:ext cx="3834184" cy="341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44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" y="0"/>
            <a:ext cx="9139642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539552" y="1700808"/>
            <a:ext cx="49685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l-PL" sz="2400" dirty="0"/>
              <a:t>Osoby, które zajmowały się kwestią integracji dróg rowerowych z trasami turystycznymi </a:t>
            </a:r>
            <a:r>
              <a:rPr lang="pl-PL" sz="2400" dirty="0" smtClean="0"/>
              <a:t>zwracały uwagę</a:t>
            </a:r>
            <a:r>
              <a:rPr lang="pl-PL" sz="2400" dirty="0"/>
              <a:t>, że </a:t>
            </a:r>
            <a:r>
              <a:rPr lang="pl-PL" sz="2400" b="1" dirty="0"/>
              <a:t>owszem należy to robić, ale rozważnie</a:t>
            </a:r>
            <a:r>
              <a:rPr lang="pl-PL" sz="2400" dirty="0"/>
              <a:t>. Nie zawsze i nie wszędzie musi być nawierzchnia asfaltowa</a:t>
            </a:r>
            <a:r>
              <a:rPr lang="pl-PL" sz="2400" dirty="0" smtClean="0"/>
              <a:t>.</a:t>
            </a:r>
          </a:p>
          <a:p>
            <a:pPr hangingPunct="0"/>
            <a:r>
              <a:rPr lang="pl-PL" sz="2400" dirty="0" smtClean="0"/>
              <a:t> </a:t>
            </a:r>
          </a:p>
          <a:p>
            <a:pPr hangingPunct="0"/>
            <a:r>
              <a:rPr lang="pl-PL" sz="2400" dirty="0" smtClean="0"/>
              <a:t>A </a:t>
            </a:r>
            <a:r>
              <a:rPr lang="pl-PL" sz="2400" dirty="0"/>
              <a:t>te, które mówiły o stacjach rowerowych wskazały np. że w </a:t>
            </a:r>
            <a:r>
              <a:rPr lang="pl-PL" sz="2400" b="1" dirty="0"/>
              <a:t>każdej dzielnicy powinny być co najmniej dwie stacje </a:t>
            </a:r>
            <a:r>
              <a:rPr lang="pl-PL" sz="2400" dirty="0"/>
              <a:t>i że należy je lokować </a:t>
            </a:r>
            <a:r>
              <a:rPr lang="pl-PL" sz="2400" b="1" dirty="0"/>
              <a:t>przy</a:t>
            </a:r>
            <a:r>
              <a:rPr lang="pl-PL" sz="2400" dirty="0"/>
              <a:t> </a:t>
            </a:r>
            <a:r>
              <a:rPr lang="pl-PL" sz="2400" b="1" dirty="0"/>
              <a:t>każdej instytucji </a:t>
            </a:r>
            <a:r>
              <a:rPr lang="pl-PL" sz="2400" b="1" dirty="0" smtClean="0"/>
              <a:t>publicznej</a:t>
            </a:r>
            <a:endParaRPr lang="pl-PL" sz="2400" dirty="0"/>
          </a:p>
        </p:txBody>
      </p:sp>
      <p:pic>
        <p:nvPicPr>
          <p:cNvPr id="5123" name="Picture 3" descr="C:\Users\dorpas\Desktop\row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33041"/>
            <a:ext cx="3429364" cy="257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orpas\Desktop\jaw\velostra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30648"/>
            <a:ext cx="3635896" cy="2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44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" y="0"/>
            <a:ext cx="9139642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7131" y="1340768"/>
            <a:ext cx="430268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l-PL" sz="2400" dirty="0" smtClean="0"/>
              <a:t> Czy </a:t>
            </a:r>
            <a:r>
              <a:rPr lang="pl-PL" sz="2400" b="1" dirty="0"/>
              <a:t>budować kolejne „</a:t>
            </a:r>
            <a:r>
              <a:rPr lang="pl-PL" sz="2400" b="1" dirty="0" err="1"/>
              <a:t>strady</a:t>
            </a:r>
            <a:r>
              <a:rPr lang="pl-PL" sz="2400" b="1" dirty="0" smtClean="0"/>
              <a:t>”?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b="1" dirty="0" smtClean="0"/>
              <a:t>brakuje </a:t>
            </a:r>
            <a:r>
              <a:rPr lang="pl-PL" sz="2400" b="1" dirty="0"/>
              <a:t>połączenia do </a:t>
            </a:r>
            <a:r>
              <a:rPr lang="pl-PL" sz="2400" b="1" dirty="0" err="1"/>
              <a:t>Dziećkowic</a:t>
            </a:r>
            <a:r>
              <a:rPr lang="pl-PL" sz="2400" b="1" dirty="0"/>
              <a:t> w Mysłowicach </a:t>
            </a:r>
            <a:r>
              <a:rPr lang="pl-PL" sz="2400" dirty="0"/>
              <a:t>(przez Sobieski i Górkę oraz </a:t>
            </a:r>
            <a:r>
              <a:rPr lang="pl-PL" sz="2400" dirty="0" smtClean="0"/>
              <a:t>Jeleń)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/>
              <a:t>można </a:t>
            </a:r>
            <a:r>
              <a:rPr lang="pl-PL" sz="2400" b="1" dirty="0"/>
              <a:t>połączyć też później 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2400" b="1" dirty="0" smtClean="0"/>
              <a:t>z </a:t>
            </a:r>
            <a:r>
              <a:rPr lang="pl-PL" sz="2400" b="1" dirty="0"/>
              <a:t>Jaworznem także Chełmek oraz Imielin</a:t>
            </a:r>
            <a:r>
              <a:rPr lang="pl-PL" sz="2400" dirty="0"/>
              <a:t>. </a:t>
            </a:r>
            <a:endParaRPr lang="pl-PL" sz="2400" dirty="0" smtClean="0"/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dirty="0" smtClean="0"/>
              <a:t>w </a:t>
            </a:r>
            <a:r>
              <a:rPr lang="pl-PL" sz="2400" dirty="0"/>
              <a:t>Jaworznie warto połączyć drogą rowerową </a:t>
            </a:r>
            <a:r>
              <a:rPr lang="pl-PL" sz="2400" b="1" dirty="0"/>
              <a:t>Ciężkowice 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2400" b="1" dirty="0" smtClean="0"/>
              <a:t>z </a:t>
            </a:r>
            <a:r>
              <a:rPr lang="pl-PL" sz="2400" b="1" dirty="0" err="1"/>
              <a:t>Sosiną</a:t>
            </a:r>
            <a:r>
              <a:rPr lang="pl-PL" sz="2400" dirty="0"/>
              <a:t>. </a:t>
            </a:r>
            <a:endParaRPr lang="pl-PL" sz="2400" dirty="0" smtClean="0"/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b="1" dirty="0" err="1" smtClean="0"/>
              <a:t>Velostradę</a:t>
            </a:r>
            <a:r>
              <a:rPr lang="pl-PL" sz="2400" dirty="0" smtClean="0"/>
              <a:t> </a:t>
            </a:r>
            <a:r>
              <a:rPr lang="pl-PL" sz="2400" dirty="0"/>
              <a:t>z osiedla Stałego należy zaś budować </a:t>
            </a:r>
            <a:r>
              <a:rPr lang="pl-PL" sz="2400" b="1" dirty="0"/>
              <a:t>dalej 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2400" b="1" dirty="0" smtClean="0"/>
              <a:t>w </a:t>
            </a:r>
            <a:r>
              <a:rPr lang="pl-PL" sz="2400" b="1" dirty="0"/>
              <a:t>stronę Sosnowca.  </a:t>
            </a:r>
            <a:endParaRPr lang="pl-PL" sz="2400" b="1" dirty="0"/>
          </a:p>
        </p:txBody>
      </p:sp>
      <p:pic>
        <p:nvPicPr>
          <p:cNvPr id="4098" name="Picture 2" descr="C:\Users\dorpas\Desktop\row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650" y="1628799"/>
            <a:ext cx="4358084" cy="468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44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" y="0"/>
            <a:ext cx="9139642" cy="6858000"/>
          </a:xfrm>
          <a:prstGeom prst="rect">
            <a:avLst/>
          </a:prstGeom>
        </p:spPr>
      </p:pic>
      <p:pic>
        <p:nvPicPr>
          <p:cNvPr id="6146" name="Picture 2" descr="C:\Users\dorpas\Desktop\row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938" y="1336212"/>
            <a:ext cx="3995935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289942" y="1443841"/>
            <a:ext cx="48581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l-PL" sz="2400" dirty="0" smtClean="0"/>
              <a:t>Czy </a:t>
            </a:r>
            <a:r>
              <a:rPr lang="pl-PL" sz="2400" dirty="0"/>
              <a:t>w przyszłości będziemy mogli zostawiać rowery gdzie chcemy, a nie w stacjach rowerowych? Część gości uważała, </a:t>
            </a:r>
            <a:r>
              <a:rPr lang="pl-PL" sz="2400" b="1" dirty="0"/>
              <a:t>że to </a:t>
            </a:r>
            <a:r>
              <a:rPr lang="pl-PL" sz="2400" b="1" dirty="0" smtClean="0"/>
              <a:t>pułapka</a:t>
            </a:r>
            <a:r>
              <a:rPr lang="pl-PL" sz="2400" dirty="0" smtClean="0"/>
              <a:t>. </a:t>
            </a:r>
            <a:r>
              <a:rPr lang="pl-PL" sz="2400" dirty="0"/>
              <a:t>Może się okazać, że rowery są gdzieś masowo zostawiane i tak będzie trzeba je zwozić. </a:t>
            </a:r>
            <a:endParaRPr lang="pl-PL" sz="2400" dirty="0" smtClean="0"/>
          </a:p>
          <a:p>
            <a:pPr hangingPunct="0"/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289942" y="4502161"/>
            <a:ext cx="86025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l-PL" sz="2400" dirty="0"/>
              <a:t>Jeśli mowa o innych środkach transportu (rolki, hulajnogi) uczestnicy uważali, </a:t>
            </a:r>
            <a:r>
              <a:rPr lang="pl-PL" sz="2400" b="1" dirty="0"/>
              <a:t>że nie należy budować dla nich specjalnych tras</a:t>
            </a:r>
            <a:r>
              <a:rPr lang="pl-PL" sz="2400" dirty="0"/>
              <a:t>, ale raczej </a:t>
            </a:r>
            <a:r>
              <a:rPr lang="pl-PL" sz="2400" b="1" dirty="0"/>
              <a:t>edukować w korzystaniu z istniejącej infrastruktury</a:t>
            </a:r>
            <a:r>
              <a:rPr lang="pl-PL" sz="2400" dirty="0"/>
              <a:t>. A jeśli już coś budować to dedykowane np. rolkarzom, czyli np. </a:t>
            </a:r>
            <a:r>
              <a:rPr lang="pl-PL" sz="2400" dirty="0" err="1"/>
              <a:t>skate</a:t>
            </a:r>
            <a:r>
              <a:rPr lang="pl-PL" sz="2400" dirty="0"/>
              <a:t> park..  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76344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" y="0"/>
            <a:ext cx="9139642" cy="6858000"/>
          </a:xfrm>
          <a:prstGeom prst="rect">
            <a:avLst/>
          </a:prstGeom>
        </p:spPr>
      </p:pic>
      <p:pic>
        <p:nvPicPr>
          <p:cNvPr id="7170" name="Picture 2" descr="C:\Users\dorpas\Desktop\row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66836"/>
            <a:ext cx="8496944" cy="239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294285" y="1268760"/>
            <a:ext cx="8818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l-PL" sz="2400" dirty="0"/>
              <a:t>K</a:t>
            </a:r>
            <a:r>
              <a:rPr lang="pl-PL" sz="2400" dirty="0" smtClean="0"/>
              <a:t>onieczne </a:t>
            </a:r>
            <a:r>
              <a:rPr lang="pl-PL" sz="2400" dirty="0"/>
              <a:t>jest też </a:t>
            </a:r>
            <a:r>
              <a:rPr lang="pl-PL" sz="2400" b="1" dirty="0"/>
              <a:t>edukowanie</a:t>
            </a:r>
            <a:r>
              <a:rPr lang="pl-PL" sz="2400" dirty="0"/>
              <a:t> </a:t>
            </a:r>
            <a:r>
              <a:rPr lang="pl-PL" sz="2400" dirty="0" smtClean="0"/>
              <a:t>rowerzystów. Bezpieczeństwo to </a:t>
            </a:r>
            <a:r>
              <a:rPr lang="pl-PL" sz="2400" dirty="0"/>
              <a:t>nie tylko korzystanie z drogi rowerowej, ale też </a:t>
            </a:r>
            <a:r>
              <a:rPr lang="pl-PL" sz="2400" b="1" dirty="0"/>
              <a:t>kask</a:t>
            </a:r>
            <a:r>
              <a:rPr lang="pl-PL" sz="2400" dirty="0"/>
              <a:t>, czy odpowiednie </a:t>
            </a:r>
            <a:r>
              <a:rPr lang="pl-PL" sz="2400" b="1" dirty="0"/>
              <a:t>oświetlenie</a:t>
            </a:r>
            <a:r>
              <a:rPr lang="pl-PL" sz="2400" dirty="0"/>
              <a:t>. T</a:t>
            </a:r>
            <a:r>
              <a:rPr lang="pl-PL" sz="2400" dirty="0" smtClean="0"/>
              <a:t>o </a:t>
            </a:r>
            <a:r>
              <a:rPr lang="pl-PL" sz="2400" dirty="0"/>
              <a:t>powinno </a:t>
            </a:r>
            <a:r>
              <a:rPr lang="pl-PL" sz="2400" b="1" dirty="0"/>
              <a:t>dziać się w szkołach</a:t>
            </a:r>
            <a:r>
              <a:rPr lang="pl-PL" sz="2400" b="1" dirty="0" smtClean="0"/>
              <a:t>.</a:t>
            </a:r>
          </a:p>
          <a:p>
            <a:pPr hangingPunct="0"/>
            <a:r>
              <a:rPr lang="pl-PL" sz="2400" b="1" dirty="0" smtClean="0"/>
              <a:t> </a:t>
            </a:r>
            <a:endParaRPr lang="pl-PL" sz="2400" b="1" dirty="0"/>
          </a:p>
          <a:p>
            <a:pPr hangingPunct="0"/>
            <a:r>
              <a:rPr lang="pl-PL" sz="2400" dirty="0"/>
              <a:t>Na sam koniec uczestnicy warsztatów umieścili na </a:t>
            </a:r>
            <a:r>
              <a:rPr lang="pl-PL" sz="2400" b="1" dirty="0"/>
              <a:t>„mapie drogowej” </a:t>
            </a:r>
            <a:r>
              <a:rPr lang="pl-PL" sz="2400" dirty="0"/>
              <a:t>najważniejsze </a:t>
            </a:r>
            <a:r>
              <a:rPr lang="pl-PL" sz="2400" dirty="0" smtClean="0"/>
              <a:t>zmiany</a:t>
            </a:r>
            <a:r>
              <a:rPr lang="pl-PL" sz="2400" dirty="0"/>
              <a:t>. - Dziś tworzymy zręby </a:t>
            </a:r>
            <a:r>
              <a:rPr lang="pl-PL" sz="2400" dirty="0" smtClean="0"/>
              <a:t>czegoś nowego. </a:t>
            </a:r>
            <a:r>
              <a:rPr lang="pl-PL" sz="2400" dirty="0"/>
              <a:t>Potem będziemy mogli rozmawiać o naszej wizji </a:t>
            </a:r>
            <a:r>
              <a:rPr lang="pl-PL" sz="2400" dirty="0" smtClean="0"/>
              <a:t>z </a:t>
            </a:r>
            <a:r>
              <a:rPr lang="pl-PL" sz="2400" dirty="0"/>
              <a:t>urzędnikami. </a:t>
            </a:r>
            <a:r>
              <a:rPr lang="pl-PL" sz="2400" b="1" dirty="0"/>
              <a:t>Konieczny jest dalszy oficjalny dialog z miastem </a:t>
            </a:r>
            <a:r>
              <a:rPr lang="pl-PL" sz="2400" dirty="0"/>
              <a:t>- mówili rowerzyści. </a:t>
            </a:r>
            <a:endParaRPr lang="pl-PL" sz="2400" dirty="0" smtClean="0"/>
          </a:p>
          <a:p>
            <a:pPr hangingPunct="0"/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76344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" y="-98185"/>
            <a:ext cx="9139642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323528" y="3053648"/>
            <a:ext cx="409278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hangingPunct="0">
              <a:buFont typeface="Arial" pitchFamily="34" charset="0"/>
              <a:buChar char="•"/>
            </a:pPr>
            <a:r>
              <a:rPr lang="pl-PL" sz="2400" b="1" dirty="0" smtClean="0"/>
              <a:t>edukacja</a:t>
            </a:r>
            <a:r>
              <a:rPr lang="pl-PL" sz="2400" dirty="0" smtClean="0"/>
              <a:t> </a:t>
            </a:r>
            <a:r>
              <a:rPr lang="pl-PL" sz="2400" dirty="0"/>
              <a:t>„</a:t>
            </a:r>
            <a:r>
              <a:rPr lang="pl-PL" sz="2400" dirty="0" smtClean="0"/>
              <a:t>rowerowa” </a:t>
            </a:r>
            <a:r>
              <a:rPr lang="pl-PL" sz="2400" dirty="0"/>
              <a:t>w szkołach. Postawiono też na edukację rolkarzy i tworzenie dla nich specjalnych, tylko im dedykowanych </a:t>
            </a:r>
            <a:r>
              <a:rPr lang="pl-PL" sz="2400" dirty="0" smtClean="0"/>
              <a:t>miejsc.</a:t>
            </a:r>
          </a:p>
          <a:p>
            <a:pPr marL="285750" indent="-285750" hangingPunct="0">
              <a:buFont typeface="Arial" pitchFamily="34" charset="0"/>
              <a:buChar char="•"/>
            </a:pPr>
            <a:r>
              <a:rPr lang="pl-PL" sz="2400" b="1" dirty="0" smtClean="0"/>
              <a:t>rower miejski- </a:t>
            </a:r>
            <a:r>
              <a:rPr lang="pl-PL" sz="2400" dirty="0" smtClean="0"/>
              <a:t>stale </a:t>
            </a:r>
            <a:r>
              <a:rPr lang="pl-PL" sz="2400" dirty="0"/>
              <a:t>trzeba będzie </a:t>
            </a:r>
            <a:r>
              <a:rPr lang="pl-PL" sz="2400" b="1" dirty="0"/>
              <a:t>analizować</a:t>
            </a:r>
            <a:r>
              <a:rPr lang="pl-PL" sz="2400" dirty="0"/>
              <a:t> jego działania i nastawić się na rozbudowę</a:t>
            </a:r>
          </a:p>
          <a:p>
            <a:pPr hangingPunct="0"/>
            <a:endParaRPr lang="pl-PL" sz="2400" dirty="0"/>
          </a:p>
        </p:txBody>
      </p:sp>
      <p:pic>
        <p:nvPicPr>
          <p:cNvPr id="8194" name="Picture 2" descr="C:\Users\dorpas\Desktop\roo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314" y="3330815"/>
            <a:ext cx="4721152" cy="31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300190" y="1147754"/>
            <a:ext cx="82322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l-PL" sz="2400" dirty="0"/>
              <a:t>Co zatem powinno być przedmiotem dialogu w przyszłości? </a:t>
            </a:r>
            <a:endParaRPr lang="pl-PL" sz="2400" dirty="0" smtClean="0"/>
          </a:p>
          <a:p>
            <a:pPr hangingPunct="0"/>
            <a:endParaRPr lang="pl-PL" sz="2400" dirty="0"/>
          </a:p>
          <a:p>
            <a:pPr marL="342900" indent="-342900" hangingPunct="0">
              <a:buFont typeface="Arial" pitchFamily="34" charset="0"/>
              <a:buChar char="•"/>
            </a:pPr>
            <a:r>
              <a:rPr lang="pl-PL" sz="2400" b="1" dirty="0"/>
              <a:t>połączenia</a:t>
            </a:r>
            <a:r>
              <a:rPr lang="pl-PL" sz="2400" dirty="0"/>
              <a:t> </a:t>
            </a:r>
            <a:r>
              <a:rPr lang="pl-PL" sz="2400" b="1" dirty="0"/>
              <a:t>rowerowe</a:t>
            </a:r>
            <a:r>
              <a:rPr lang="pl-PL" sz="2400" dirty="0"/>
              <a:t> z centrum do dzielnic, dzielnic między sobą z i dzielnic do granic miasta, </a:t>
            </a:r>
          </a:p>
          <a:p>
            <a:pPr marL="285750" indent="-285750" hangingPunct="0">
              <a:buFont typeface="Arial" pitchFamily="34" charset="0"/>
              <a:buChar char="•"/>
            </a:pPr>
            <a:r>
              <a:rPr lang="pl-PL" sz="2400" b="1" dirty="0"/>
              <a:t>oznakowania trasy,</a:t>
            </a:r>
            <a:r>
              <a:rPr lang="pl-PL" sz="2400" dirty="0"/>
              <a:t> by pomóc tym, którzy nie znają miasta</a:t>
            </a:r>
          </a:p>
        </p:txBody>
      </p:sp>
    </p:spTree>
    <p:extLst>
      <p:ext uri="{BB962C8B-B14F-4D97-AF65-F5344CB8AC3E}">
        <p14:creationId xmlns:p14="http://schemas.microsoft.com/office/powerpoint/2010/main" val="294877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" y="0"/>
            <a:ext cx="9141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495</Words>
  <Application>Microsoft Office PowerPoint</Application>
  <PresentationFormat>Pokaz na ekranie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Agora 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Przemysław Paszek</dc:creator>
  <cp:lastModifiedBy>Dorota Pastewka</cp:lastModifiedBy>
  <cp:revision>7</cp:revision>
  <dcterms:created xsi:type="dcterms:W3CDTF">2018-09-27T11:57:52Z</dcterms:created>
  <dcterms:modified xsi:type="dcterms:W3CDTF">2018-09-30T09:50:21Z</dcterms:modified>
</cp:coreProperties>
</file>